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5" r:id="rId3"/>
    <p:sldId id="284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6" d="100"/>
          <a:sy n="66" d="100"/>
        </p:scale>
        <p:origin x="-792" y="-10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xmlns="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Generalized Streaming Data Architecture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Lambda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Systems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657599"/>
          </a:xfrm>
        </p:spPr>
        <p:txBody>
          <a:bodyPr>
            <a:normAutofit/>
          </a:bodyPr>
          <a:lstStyle/>
          <a:p>
            <a:r>
              <a:rPr lang="en-IN" dirty="0" smtClean="0"/>
              <a:t>… are layered systems that rely on several loosely coupled systems </a:t>
            </a:r>
          </a:p>
          <a:p>
            <a:pPr lvl="1"/>
            <a:r>
              <a:rPr lang="en-IN" dirty="0" smtClean="0"/>
              <a:t>Helps in achieving high availability </a:t>
            </a:r>
          </a:p>
          <a:p>
            <a:pPr lvl="1"/>
            <a:r>
              <a:rPr lang="en-IN" dirty="0" smtClean="0"/>
              <a:t>Helps in managing the system</a:t>
            </a:r>
          </a:p>
          <a:p>
            <a:pPr lvl="1"/>
            <a:r>
              <a:rPr lang="en-IN" dirty="0" smtClean="0"/>
              <a:t>Helps in maintaining the cost under control </a:t>
            </a:r>
          </a:p>
          <a:p>
            <a:endParaRPr lang="en-IN" dirty="0" smtClean="0"/>
          </a:p>
          <a:p>
            <a:r>
              <a:rPr lang="en-IN" dirty="0" smtClean="0"/>
              <a:t>All subsystems / components can reside on individual physical servers or can be co hosted on the single or more than one servers</a:t>
            </a:r>
          </a:p>
          <a:p>
            <a:r>
              <a:rPr lang="en-IN" dirty="0" smtClean="0"/>
              <a:t>Not all components to be present in every system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Defined again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609600" y="6096000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Contents adapted from </a:t>
            </a:r>
            <a:r>
              <a:rPr lang="en-GB" dirty="0" smtClean="0"/>
              <a:t>Real-Time Analytics , Byron Ellis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System Components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Streaming Data System Architecture Components</a:t>
            </a:r>
          </a:p>
          <a:p>
            <a:pPr lvl="1"/>
            <a:r>
              <a:rPr lang="en-IN" sz="1800" dirty="0" smtClean="0"/>
              <a:t>Collection</a:t>
            </a:r>
          </a:p>
          <a:p>
            <a:pPr lvl="1"/>
            <a:r>
              <a:rPr lang="en-IN" sz="1800" dirty="0" smtClean="0"/>
              <a:t>Data Flow</a:t>
            </a:r>
          </a:p>
          <a:p>
            <a:pPr lvl="1"/>
            <a:r>
              <a:rPr lang="en-IN" sz="1800" dirty="0" smtClean="0"/>
              <a:t>Processing</a:t>
            </a:r>
          </a:p>
          <a:p>
            <a:pPr lvl="1"/>
            <a:r>
              <a:rPr lang="en-IN" sz="1800" dirty="0" smtClean="0"/>
              <a:t>Storage</a:t>
            </a:r>
          </a:p>
          <a:p>
            <a:pPr lvl="1"/>
            <a:r>
              <a:rPr lang="en-IN" sz="1800" dirty="0" smtClean="0"/>
              <a:t>Delivery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Generalized Architecture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590800" y="1752600"/>
            <a:ext cx="6391275" cy="3952875"/>
          </a:xfrm>
          <a:noFill/>
        </p:spPr>
      </p:pic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1143000" y="5791200"/>
            <a:ext cx="66294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/>
              <a:t>Altered version, original concept : </a:t>
            </a:r>
            <a:r>
              <a:rPr lang="en-IN" dirty="0"/>
              <a:t>Andrew G. </a:t>
            </a:r>
            <a:r>
              <a:rPr lang="en-IN" dirty="0" err="1"/>
              <a:t>Psaltis</a:t>
            </a:r>
            <a:endParaRPr lang="en-IN" dirty="0"/>
          </a:p>
        </p:txBody>
      </p:sp>
      <p:pic>
        <p:nvPicPr>
          <p:cNvPr id="7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743200" y="1828800"/>
            <a:ext cx="5705475" cy="3952875"/>
          </a:xfr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1200" y="1828800"/>
            <a:ext cx="7086600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Components (1)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pPr>
              <a:buNone/>
            </a:pPr>
            <a:endParaRPr lang="en-IN" dirty="0" smtClean="0"/>
          </a:p>
          <a:p>
            <a:r>
              <a:rPr lang="en-IN" dirty="0" smtClean="0"/>
              <a:t>Mostly communication over TCP/IP network using HTTP </a:t>
            </a:r>
          </a:p>
          <a:p>
            <a:r>
              <a:rPr lang="en-IN" dirty="0" smtClean="0"/>
              <a:t>Websites log data was the initial days use case </a:t>
            </a:r>
          </a:p>
          <a:p>
            <a:r>
              <a:rPr lang="en-IN" dirty="0" smtClean="0"/>
              <a:t>W3C standard log data format was used</a:t>
            </a:r>
          </a:p>
          <a:p>
            <a:r>
              <a:rPr lang="en-IN" dirty="0" smtClean="0"/>
              <a:t>Newer formats like JSON, AVRO, Thrift are available now</a:t>
            </a:r>
          </a:p>
          <a:p>
            <a:endParaRPr lang="en-IN" dirty="0" smtClean="0"/>
          </a:p>
          <a:p>
            <a:r>
              <a:rPr lang="en-IN" dirty="0" smtClean="0"/>
              <a:t>Collection happens at specialized servers called edge servers</a:t>
            </a:r>
          </a:p>
          <a:p>
            <a:r>
              <a:rPr lang="en-IN" dirty="0" smtClean="0"/>
              <a:t>Collection process is usually application specific</a:t>
            </a:r>
          </a:p>
          <a:p>
            <a:r>
              <a:rPr lang="en-IN" dirty="0" smtClean="0"/>
              <a:t>New servers integrates directly with data flow systems</a:t>
            </a:r>
          </a:p>
          <a:p>
            <a:r>
              <a:rPr lang="en-IN" dirty="0" smtClean="0"/>
              <a:t>Old servers may or may not integrate directly with data flow systems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Collection System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Components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r>
              <a:rPr lang="en-IN" dirty="0" smtClean="0"/>
              <a:t>Separation between collection tier and processing layer is required</a:t>
            </a:r>
          </a:p>
          <a:p>
            <a:pPr lvl="1"/>
            <a:r>
              <a:rPr lang="en-IN" sz="1800" dirty="0" smtClean="0"/>
              <a:t>Rates at which these systems works are different</a:t>
            </a:r>
          </a:p>
          <a:p>
            <a:pPr lvl="1"/>
            <a:r>
              <a:rPr lang="en-IN" sz="1800" dirty="0" smtClean="0"/>
              <a:t>What if one of system is not able to cope with another system?</a:t>
            </a:r>
          </a:p>
          <a:p>
            <a:pPr lvl="1"/>
            <a:endParaRPr lang="en-IN" sz="1800" dirty="0" smtClean="0"/>
          </a:p>
          <a:p>
            <a:r>
              <a:rPr lang="en-IN" dirty="0" smtClean="0"/>
              <a:t>Required intermediate layer that takes responsibility of</a:t>
            </a:r>
          </a:p>
          <a:p>
            <a:pPr lvl="1"/>
            <a:r>
              <a:rPr lang="en-IN" sz="1800" dirty="0" smtClean="0"/>
              <a:t>accepting messages / events from collection layer </a:t>
            </a:r>
          </a:p>
          <a:p>
            <a:pPr lvl="1"/>
            <a:r>
              <a:rPr lang="en-IN" sz="1800" dirty="0" smtClean="0"/>
              <a:t>providing those messages / events to processing layer</a:t>
            </a:r>
          </a:p>
          <a:p>
            <a:pPr lvl="1"/>
            <a:endParaRPr lang="en-IN" sz="1800" dirty="0" smtClean="0"/>
          </a:p>
          <a:p>
            <a:r>
              <a:rPr lang="en-IN" dirty="0" smtClean="0"/>
              <a:t>Real time interface to data layer for both producers and consumers of data </a:t>
            </a:r>
          </a:p>
          <a:p>
            <a:r>
              <a:rPr lang="en-IN" dirty="0" smtClean="0"/>
              <a:t>Helps in guaranteeing the “at least once” semantics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Data Flow Tier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Components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r>
              <a:rPr lang="en-IN" dirty="0" smtClean="0"/>
              <a:t>Based on “data locality” principle </a:t>
            </a:r>
          </a:p>
          <a:p>
            <a:r>
              <a:rPr lang="en-IN" dirty="0" smtClean="0"/>
              <a:t>Move the software / code to a the location of data</a:t>
            </a:r>
          </a:p>
          <a:p>
            <a:r>
              <a:rPr lang="en-IN" dirty="0" smtClean="0"/>
              <a:t>Rely on distributed processing of data</a:t>
            </a:r>
          </a:p>
          <a:p>
            <a:r>
              <a:rPr lang="en-IN" dirty="0" smtClean="0"/>
              <a:t>Framework does the most of the heavy lifting of data partitioning, job scheduling, job managing </a:t>
            </a:r>
          </a:p>
          <a:p>
            <a:r>
              <a:rPr lang="en-IN" dirty="0" smtClean="0"/>
              <a:t>Available Frameworks</a:t>
            </a:r>
          </a:p>
          <a:p>
            <a:pPr lvl="1"/>
            <a:r>
              <a:rPr lang="en-IN" sz="1800" dirty="0" smtClean="0"/>
              <a:t>Apache Storm </a:t>
            </a:r>
          </a:p>
          <a:p>
            <a:pPr lvl="1"/>
            <a:r>
              <a:rPr lang="en-IN" sz="1800" dirty="0" smtClean="0"/>
              <a:t>Apache Spark (Streaming) </a:t>
            </a:r>
          </a:p>
          <a:p>
            <a:pPr lvl="1"/>
            <a:r>
              <a:rPr lang="en-IN" sz="1800" dirty="0" smtClean="0"/>
              <a:t>Apache Kafka Streaming etc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Processing / Analytics Tier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Components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733799"/>
          </a:xfrm>
        </p:spPr>
        <p:txBody>
          <a:bodyPr/>
          <a:lstStyle/>
          <a:p>
            <a:r>
              <a:rPr lang="en-IN" dirty="0" smtClean="0"/>
              <a:t>In memory or permanent </a:t>
            </a:r>
          </a:p>
          <a:p>
            <a:r>
              <a:rPr lang="en-IN" dirty="0" smtClean="0"/>
              <a:t>Usually in memory as data is processed once</a:t>
            </a:r>
          </a:p>
          <a:p>
            <a:r>
              <a:rPr lang="en-IN" dirty="0" smtClean="0"/>
              <a:t>But can have use cases where events / outcomes needs to be persisted as well </a:t>
            </a:r>
          </a:p>
          <a:p>
            <a:endParaRPr lang="en-IN" dirty="0" smtClean="0"/>
          </a:p>
          <a:p>
            <a:r>
              <a:rPr lang="en-IN" dirty="0" err="1" smtClean="0"/>
              <a:t>NoSQL</a:t>
            </a:r>
            <a:r>
              <a:rPr lang="en-IN" dirty="0" smtClean="0"/>
              <a:t> databases becoming popular choice for permanent storage</a:t>
            </a:r>
          </a:p>
          <a:p>
            <a:pPr lvl="1"/>
            <a:r>
              <a:rPr lang="en-IN" sz="1800" dirty="0" err="1" smtClean="0"/>
              <a:t>MongoDB</a:t>
            </a:r>
            <a:r>
              <a:rPr lang="en-IN" sz="1800" dirty="0" smtClean="0"/>
              <a:t> </a:t>
            </a:r>
          </a:p>
          <a:p>
            <a:pPr lvl="1"/>
            <a:r>
              <a:rPr lang="en-IN" sz="1800" dirty="0" smtClean="0"/>
              <a:t>Cassandra</a:t>
            </a:r>
          </a:p>
          <a:p>
            <a:pPr lvl="1"/>
            <a:endParaRPr lang="en-IN" sz="1800" dirty="0" smtClean="0"/>
          </a:p>
          <a:p>
            <a:r>
              <a:rPr lang="en-IN" dirty="0" smtClean="0"/>
              <a:t>But usage varies as per the use case, still no database that fits all use cases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Storage Tier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Components 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Usually web based interface </a:t>
            </a:r>
          </a:p>
          <a:p>
            <a:pPr lvl="1"/>
            <a:r>
              <a:rPr lang="en-IN" sz="1800" dirty="0" smtClean="0"/>
              <a:t>Now a days mobile interfaces are becoming quite popular</a:t>
            </a:r>
          </a:p>
          <a:p>
            <a:pPr lvl="1"/>
            <a:r>
              <a:rPr lang="en-IN" sz="1800" dirty="0" smtClean="0"/>
              <a:t>Dashboards are built with streaming visualizations that gets continuously updated as underlying events are processed</a:t>
            </a:r>
          </a:p>
          <a:p>
            <a:pPr lvl="1"/>
            <a:r>
              <a:rPr lang="en-IN" sz="1800" dirty="0" smtClean="0"/>
              <a:t>HTML + CSS + Java script +  </a:t>
            </a:r>
            <a:r>
              <a:rPr lang="en-IN" sz="1800" dirty="0" err="1" smtClean="0"/>
              <a:t>Websockets</a:t>
            </a:r>
            <a:r>
              <a:rPr lang="en-IN" sz="1800" dirty="0" smtClean="0"/>
              <a:t> can be used to create interfaces and update them </a:t>
            </a:r>
          </a:p>
          <a:p>
            <a:pPr lvl="1"/>
            <a:r>
              <a:rPr lang="en-IN" sz="1800" dirty="0" smtClean="0"/>
              <a:t>HTML5 elements can be used to render interfaces</a:t>
            </a:r>
          </a:p>
          <a:p>
            <a:pPr lvl="1"/>
            <a:r>
              <a:rPr lang="en-IN" sz="1800" dirty="0" smtClean="0"/>
              <a:t>SVG, PDF formats used to render the outcomes</a:t>
            </a:r>
          </a:p>
          <a:p>
            <a:pPr lvl="1"/>
            <a:endParaRPr lang="en-IN" sz="1800" dirty="0" smtClean="0"/>
          </a:p>
          <a:p>
            <a:r>
              <a:rPr lang="en-IN" dirty="0" smtClean="0"/>
              <a:t>Monitoring / Alerting Use cases </a:t>
            </a:r>
          </a:p>
          <a:p>
            <a:r>
              <a:rPr lang="en-IN" dirty="0" smtClean="0"/>
              <a:t>Feeding data to downstream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Delivery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3168</TotalTime>
  <Words>479</Words>
  <Application>Microsoft Office PowerPoint</Application>
  <PresentationFormat>Custom</PresentationFormat>
  <Paragraphs>79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Generalized Streaming Data Architecture</vt:lpstr>
      <vt:lpstr>Streaming Data Systems </vt:lpstr>
      <vt:lpstr>Streaming Data System Components</vt:lpstr>
      <vt:lpstr>Generalized Architecture </vt:lpstr>
      <vt:lpstr>Architecture Components (1)</vt:lpstr>
      <vt:lpstr>Architecture Components (2)</vt:lpstr>
      <vt:lpstr>Architecture Components (3)</vt:lpstr>
      <vt:lpstr>Architecture Components (4)</vt:lpstr>
      <vt:lpstr>Architecture Components (5)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2019-08-07T07:15:52Z</dcterms:modified>
</cp:coreProperties>
</file>

<file path=docProps/thumbnail.jpeg>
</file>